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15" r:id="rId2"/>
    <p:sldId id="326" r:id="rId3"/>
    <p:sldId id="261" r:id="rId4"/>
    <p:sldId id="257" r:id="rId5"/>
    <p:sldId id="327" r:id="rId6"/>
    <p:sldId id="258" r:id="rId7"/>
    <p:sldId id="260" r:id="rId8"/>
    <p:sldId id="285" r:id="rId9"/>
    <p:sldId id="266" r:id="rId10"/>
    <p:sldId id="322" r:id="rId11"/>
    <p:sldId id="319" r:id="rId12"/>
    <p:sldId id="320" r:id="rId13"/>
    <p:sldId id="267" r:id="rId14"/>
    <p:sldId id="269" r:id="rId15"/>
    <p:sldId id="283" r:id="rId16"/>
    <p:sldId id="271" r:id="rId17"/>
    <p:sldId id="321" r:id="rId18"/>
    <p:sldId id="302" r:id="rId19"/>
    <p:sldId id="273" r:id="rId20"/>
    <p:sldId id="275" r:id="rId21"/>
    <p:sldId id="272" r:id="rId22"/>
    <p:sldId id="288" r:id="rId23"/>
    <p:sldId id="314" r:id="rId24"/>
    <p:sldId id="313" r:id="rId25"/>
    <p:sldId id="278" r:id="rId26"/>
    <p:sldId id="323" r:id="rId27"/>
    <p:sldId id="279" r:id="rId28"/>
    <p:sldId id="280" r:id="rId29"/>
    <p:sldId id="281" r:id="rId30"/>
    <p:sldId id="282" r:id="rId31"/>
    <p:sldId id="294" r:id="rId32"/>
    <p:sldId id="295" r:id="rId33"/>
    <p:sldId id="289" r:id="rId34"/>
    <p:sldId id="325" r:id="rId35"/>
    <p:sldId id="324" r:id="rId36"/>
    <p:sldId id="291" r:id="rId37"/>
    <p:sldId id="286" r:id="rId38"/>
    <p:sldId id="296" r:id="rId39"/>
    <p:sldId id="287" r:id="rId40"/>
    <p:sldId id="292" r:id="rId41"/>
    <p:sldId id="293" r:id="rId42"/>
    <p:sldId id="297" r:id="rId43"/>
    <p:sldId id="298" r:id="rId44"/>
    <p:sldId id="299" r:id="rId45"/>
    <p:sldId id="300" r:id="rId46"/>
    <p:sldId id="328" r:id="rId47"/>
    <p:sldId id="301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8FCB"/>
    <a:srgbClr val="DC4A23"/>
    <a:srgbClr val="007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74"/>
    <p:restoredTop sz="94643"/>
  </p:normalViewPr>
  <p:slideViewPr>
    <p:cSldViewPr snapToGrid="0" snapToObjects="1">
      <p:cViewPr>
        <p:scale>
          <a:sx n="60" d="100"/>
          <a:sy n="60" d="100"/>
        </p:scale>
        <p:origin x="172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45024-EE39-1E4F-9A8F-AA8DDF67570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00027-CEF9-BC44-B718-DB07233008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03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97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9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6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5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85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4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71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40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93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61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9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C78EF-9E9C-874B-B1AB-C1EBF8C39221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AE5C1-2587-0544-AD01-85E70D6317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92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efanscherer.github.io/wsl/move-home.s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hocolatey.org/install.ps1" TargetMode="Externa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1.tif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efanscherer.github.io/wsl/prepare-vagrant.ps1" TargetMode="External"/><Relationship Id="rId3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hashicorp.com/vagrant/2.1.0/vagrant_2.1.0_x86_64.deb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StefanScherer/dotfiles/master/bin/vmrun.exe-help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efanscherer.github.io/wsl/vagrant.sh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1.tif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t.docker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efanscherer.github.io/wsl/docker.sh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efanscherer.github.io/wsl/install-vagrant.s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efanscherer.github.io/wsl/install-vagrant.sh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fanScherer/dotfiles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icrosoft.com/de-de/store/p/ubuntu/9nblggh4msv6" TargetMode="Externa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1"/>
            <a:ext cx="12192000" cy="7620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82345"/>
            <a:ext cx="10515600" cy="1806575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6000" dirty="0" smtClean="0">
                <a:solidFill>
                  <a:schemeClr val="bg1"/>
                </a:solidFill>
              </a:rPr>
              <a:t>Setup a </a:t>
            </a:r>
            <a:r>
              <a:rPr lang="de-DE" sz="6000" dirty="0" err="1" smtClean="0">
                <a:solidFill>
                  <a:schemeClr val="bg1"/>
                </a:solidFill>
              </a:rPr>
              <a:t>Dev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environment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br>
              <a:rPr lang="de-DE" sz="6000" dirty="0" smtClean="0">
                <a:solidFill>
                  <a:schemeClr val="bg1"/>
                </a:solidFill>
              </a:rPr>
            </a:br>
            <a:r>
              <a:rPr lang="de-DE" sz="6000" dirty="0" err="1" smtClean="0">
                <a:solidFill>
                  <a:schemeClr val="bg1"/>
                </a:solidFill>
              </a:rPr>
              <a:t>that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Feels</a:t>
            </a:r>
            <a:r>
              <a:rPr lang="de-DE" sz="6000" dirty="0" smtClean="0">
                <a:solidFill>
                  <a:schemeClr val="bg1"/>
                </a:solidFill>
              </a:rPr>
              <a:t> like $HOME</a:t>
            </a:r>
            <a:endParaRPr lang="de-DE" sz="6000" dirty="0">
              <a:solidFill>
                <a:schemeClr val="bg1"/>
              </a:solidFill>
            </a:endParaRP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38200" y="3314700"/>
            <a:ext cx="10515600" cy="2862262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 smtClean="0">
                <a:solidFill>
                  <a:schemeClr val="bg1"/>
                </a:solidFill>
              </a:rPr>
              <a:t>Stefan Scherer, SEAL Systems AG</a:t>
            </a:r>
          </a:p>
          <a:p>
            <a:pPr marL="0" indent="0">
              <a:buNone/>
            </a:pPr>
            <a:endParaRPr lang="de-D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0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/>
          <p:cNvSpPr/>
          <p:nvPr/>
        </p:nvSpPr>
        <p:spPr>
          <a:xfrm flipV="1"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reieck 4"/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8" y="854764"/>
            <a:ext cx="1413959" cy="123245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37" y="854764"/>
            <a:ext cx="5233111" cy="123158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06" y="4669346"/>
            <a:ext cx="4601818" cy="164873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324" y="466934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4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/>
          <p:cNvSpPr/>
          <p:nvPr/>
        </p:nvSpPr>
        <p:spPr>
          <a:xfrm flipV="1"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reieck 4"/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8" y="358220"/>
            <a:ext cx="1030469" cy="89819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27" y="358220"/>
            <a:ext cx="3813803" cy="89755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84" y="5551131"/>
            <a:ext cx="3269976" cy="117156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60" y="5551131"/>
            <a:ext cx="582888" cy="1171565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168774" y="2333511"/>
            <a:ext cx="5984855" cy="1529534"/>
          </a:xfrm>
        </p:spPr>
        <p:txBody>
          <a:bodyPr>
            <a:normAutofit/>
          </a:bodyPr>
          <a:lstStyle/>
          <a:p>
            <a:pPr lvl="1"/>
            <a:r>
              <a:rPr lang="de-DE" sz="3600" dirty="0" smtClean="0">
                <a:solidFill>
                  <a:schemeClr val="bg1"/>
                </a:solidFill>
              </a:rPr>
              <a:t>Editors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7405847" y="3693394"/>
            <a:ext cx="6910007" cy="298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3600" dirty="0" err="1" smtClean="0">
                <a:solidFill>
                  <a:schemeClr val="bg1"/>
                </a:solidFill>
              </a:rPr>
              <a:t>bash</a:t>
            </a:r>
            <a:endParaRPr lang="de-DE" sz="3600" dirty="0" smtClean="0">
              <a:solidFill>
                <a:schemeClr val="bg1"/>
              </a:solidFill>
            </a:endParaRPr>
          </a:p>
          <a:p>
            <a:pPr lvl="1"/>
            <a:r>
              <a:rPr lang="de-DE" sz="3600" dirty="0" err="1" smtClean="0">
                <a:solidFill>
                  <a:schemeClr val="bg1"/>
                </a:solidFill>
              </a:rPr>
              <a:t>git</a:t>
            </a:r>
            <a:r>
              <a:rPr lang="de-DE" sz="3600" dirty="0" smtClean="0">
                <a:solidFill>
                  <a:schemeClr val="bg1"/>
                </a:solidFill>
              </a:rPr>
              <a:t>, </a:t>
            </a:r>
            <a:r>
              <a:rPr lang="de-DE" sz="3600" dirty="0" err="1" smtClean="0">
                <a:solidFill>
                  <a:schemeClr val="bg1"/>
                </a:solidFill>
              </a:rPr>
              <a:t>ssh</a:t>
            </a:r>
            <a:r>
              <a:rPr lang="de-DE" sz="3600" dirty="0" smtClean="0">
                <a:solidFill>
                  <a:schemeClr val="bg1"/>
                </a:solidFill>
              </a:rPr>
              <a:t>, ...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699" y="2017906"/>
            <a:ext cx="1127763" cy="112776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462" y="1957723"/>
            <a:ext cx="1604968" cy="1203726"/>
          </a:xfrm>
          <a:prstGeom prst="rect">
            <a:avLst/>
          </a:prstGeom>
        </p:spPr>
      </p:pic>
      <p:sp>
        <p:nvSpPr>
          <p:cNvPr id="12" name="Abgerundetes Rechteck 11"/>
          <p:cNvSpPr/>
          <p:nvPr/>
        </p:nvSpPr>
        <p:spPr>
          <a:xfrm>
            <a:off x="4507709" y="4957991"/>
            <a:ext cx="1805940" cy="885634"/>
          </a:xfrm>
          <a:prstGeom prst="round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>
                <a:solidFill>
                  <a:schemeClr val="tx1"/>
                </a:solidFill>
              </a:rPr>
              <a:t>Files</a:t>
            </a:r>
            <a:endParaRPr lang="de-DE" sz="2800" dirty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 flipH="1">
            <a:off x="6492240" y="4580345"/>
            <a:ext cx="1120140" cy="586015"/>
          </a:xfrm>
          <a:prstGeom prst="straightConnector1">
            <a:avLst/>
          </a:prstGeom>
          <a:ln w="8255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1563056" y="3029698"/>
            <a:ext cx="2780344" cy="2136662"/>
          </a:xfrm>
          <a:prstGeom prst="straightConnector1">
            <a:avLst/>
          </a:prstGeom>
          <a:ln w="8255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&quot;Nein&quot;-Symbol 22"/>
          <p:cNvSpPr/>
          <p:nvPr/>
        </p:nvSpPr>
        <p:spPr>
          <a:xfrm>
            <a:off x="1912620" y="3304421"/>
            <a:ext cx="1836698" cy="1836698"/>
          </a:xfrm>
          <a:prstGeom prst="noSmoking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4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/>
          <p:cNvSpPr/>
          <p:nvPr/>
        </p:nvSpPr>
        <p:spPr>
          <a:xfrm flipV="1"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Dreieck 4"/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8" y="358220"/>
            <a:ext cx="1030469" cy="89819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27" y="358220"/>
            <a:ext cx="3813803" cy="89755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84" y="5551131"/>
            <a:ext cx="3269976" cy="117156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60" y="5551131"/>
            <a:ext cx="582888" cy="1171565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168774" y="2333511"/>
            <a:ext cx="5984855" cy="1529534"/>
          </a:xfrm>
        </p:spPr>
        <p:txBody>
          <a:bodyPr>
            <a:normAutofit/>
          </a:bodyPr>
          <a:lstStyle/>
          <a:p>
            <a:pPr lvl="1"/>
            <a:r>
              <a:rPr lang="de-DE" sz="3600" dirty="0" smtClean="0">
                <a:solidFill>
                  <a:schemeClr val="bg1"/>
                </a:solidFill>
              </a:rPr>
              <a:t>Editors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7405847" y="3693394"/>
            <a:ext cx="6910007" cy="298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3600" dirty="0" err="1" smtClean="0">
                <a:solidFill>
                  <a:schemeClr val="bg1"/>
                </a:solidFill>
              </a:rPr>
              <a:t>bash</a:t>
            </a:r>
            <a:endParaRPr lang="de-DE" sz="3600" dirty="0" smtClean="0">
              <a:solidFill>
                <a:schemeClr val="bg1"/>
              </a:solidFill>
            </a:endParaRPr>
          </a:p>
          <a:p>
            <a:pPr lvl="1"/>
            <a:r>
              <a:rPr lang="de-DE" sz="3600" dirty="0" err="1" smtClean="0">
                <a:solidFill>
                  <a:schemeClr val="bg1"/>
                </a:solidFill>
              </a:rPr>
              <a:t>git</a:t>
            </a:r>
            <a:r>
              <a:rPr lang="de-DE" sz="3600" dirty="0" smtClean="0">
                <a:solidFill>
                  <a:schemeClr val="bg1"/>
                </a:solidFill>
              </a:rPr>
              <a:t>, </a:t>
            </a:r>
            <a:r>
              <a:rPr lang="de-DE" sz="3600" dirty="0" err="1" smtClean="0">
                <a:solidFill>
                  <a:schemeClr val="bg1"/>
                </a:solidFill>
              </a:rPr>
              <a:t>ssh</a:t>
            </a:r>
            <a:r>
              <a:rPr lang="de-DE" sz="3600" dirty="0" smtClean="0">
                <a:solidFill>
                  <a:schemeClr val="bg1"/>
                </a:solidFill>
              </a:rPr>
              <a:t>, ...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699" y="2017906"/>
            <a:ext cx="1127763" cy="112776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462" y="1957723"/>
            <a:ext cx="1604968" cy="1203726"/>
          </a:xfrm>
          <a:prstGeom prst="rect">
            <a:avLst/>
          </a:prstGeom>
        </p:spPr>
      </p:pic>
      <p:sp>
        <p:nvSpPr>
          <p:cNvPr id="12" name="Abgerundetes Rechteck 11"/>
          <p:cNvSpPr/>
          <p:nvPr/>
        </p:nvSpPr>
        <p:spPr>
          <a:xfrm>
            <a:off x="636268" y="4249543"/>
            <a:ext cx="1805940" cy="885634"/>
          </a:xfrm>
          <a:prstGeom prst="round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>
                <a:solidFill>
                  <a:schemeClr val="tx1"/>
                </a:solidFill>
              </a:rPr>
              <a:t>Files</a:t>
            </a:r>
            <a:endParaRPr lang="de-DE" sz="2800" dirty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 flipH="1">
            <a:off x="2552699" y="4580345"/>
            <a:ext cx="5059682" cy="112015"/>
          </a:xfrm>
          <a:prstGeom prst="straightConnector1">
            <a:avLst/>
          </a:prstGeom>
          <a:ln w="8255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1563056" y="3029698"/>
            <a:ext cx="0" cy="1080372"/>
          </a:xfrm>
          <a:prstGeom prst="straightConnector1">
            <a:avLst/>
          </a:prstGeom>
          <a:ln w="8255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4482946" y="4406744"/>
            <a:ext cx="1795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 smtClean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✔</a:t>
            </a:r>
            <a:endParaRPr lang="de-DE" sz="9600" dirty="0">
              <a:solidFill>
                <a:srgbClr val="00B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8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Feeling at $HOME?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1402990"/>
            <a:ext cx="10515600" cy="4817384"/>
          </a:xfrm>
          <a:prstGeom prst="rect">
            <a:avLst/>
          </a:prstGeom>
        </p:spPr>
      </p:pic>
      <p:sp>
        <p:nvSpPr>
          <p:cNvPr id="6" name="Rahmen 5"/>
          <p:cNvSpPr/>
          <p:nvPr/>
        </p:nvSpPr>
        <p:spPr>
          <a:xfrm>
            <a:off x="738186" y="2728553"/>
            <a:ext cx="3219451" cy="500062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ahmen 6"/>
          <p:cNvSpPr/>
          <p:nvPr/>
        </p:nvSpPr>
        <p:spPr>
          <a:xfrm>
            <a:off x="738187" y="5095876"/>
            <a:ext cx="1862138" cy="500062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Dreieck 7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  <p:sp>
        <p:nvSpPr>
          <p:cNvPr id="10" name="Dreieck 9"/>
          <p:cNvSpPr/>
          <p:nvPr/>
        </p:nvSpPr>
        <p:spPr>
          <a:xfrm flipV="1">
            <a:off x="0" y="-1"/>
            <a:ext cx="2247900" cy="1264444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7" y="156540"/>
            <a:ext cx="604355" cy="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$HOME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mkdir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/Users</a:t>
            </a:r>
          </a:p>
          <a:p>
            <a:pPr marL="0" indent="0">
              <a:buNone/>
            </a:pP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cd $HOME/..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windowsuser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=$(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cmd.exe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/c echo %USERNAME% |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-d '\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cp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$USER /Users/</a:t>
            </a:r>
            <a:r>
              <a:rPr lang="de-DE" sz="24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de-DE" sz="24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windowsuser</a:t>
            </a:r>
            <a:endParaRPr lang="de-DE" sz="2400" b="1" dirty="0" smtClean="0">
              <a:solidFill>
                <a:srgbClr val="7030A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chown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$USER:$USER /Users/</a:t>
            </a:r>
            <a:r>
              <a:rPr lang="de-DE" sz="24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de-DE" sz="24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windowsuser</a:t>
            </a:r>
            <a:endParaRPr lang="de-DE" sz="2400" b="1" dirty="0" smtClean="0">
              <a:solidFill>
                <a:srgbClr val="7030A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sed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-i "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s,$HOME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,/Users/</a:t>
            </a:r>
            <a:r>
              <a:rPr lang="de-DE" sz="24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de-DE" sz="24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windowsuser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,"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passwd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exit</a:t>
            </a: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Dreieck 6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10" name="Dreieck 9"/>
          <p:cNvSpPr/>
          <p:nvPr/>
        </p:nvSpPr>
        <p:spPr>
          <a:xfrm flipV="1">
            <a:off x="-891540" y="-808514"/>
            <a:ext cx="2247900" cy="1264444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023" y="-651973"/>
            <a:ext cx="604355" cy="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5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$HOME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>https://stefanscherer.github.io/wsl/home.sh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| sh</a:t>
            </a: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Dreieck 4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8" name="Dreieck 7"/>
          <p:cNvSpPr/>
          <p:nvPr/>
        </p:nvSpPr>
        <p:spPr>
          <a:xfrm flipV="1">
            <a:off x="-891540" y="-808514"/>
            <a:ext cx="2247900" cy="1264444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023" y="-651973"/>
            <a:ext cx="604355" cy="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9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Feeling at $HOME!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7" y="1376353"/>
            <a:ext cx="10562400" cy="4996912"/>
          </a:xfrm>
          <a:prstGeom prst="rect">
            <a:avLst/>
          </a:prstGeom>
        </p:spPr>
      </p:pic>
      <p:sp>
        <p:nvSpPr>
          <p:cNvPr id="5" name="Rahmen 4"/>
          <p:cNvSpPr/>
          <p:nvPr/>
        </p:nvSpPr>
        <p:spPr>
          <a:xfrm>
            <a:off x="738186" y="2728553"/>
            <a:ext cx="3219451" cy="500062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ahmen 5"/>
          <p:cNvSpPr/>
          <p:nvPr/>
        </p:nvSpPr>
        <p:spPr>
          <a:xfrm>
            <a:off x="781048" y="4966928"/>
            <a:ext cx="2905128" cy="500062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287" y="2978584"/>
            <a:ext cx="2986087" cy="2986087"/>
          </a:xfrm>
          <a:prstGeom prst="rect">
            <a:avLst/>
          </a:prstGeom>
        </p:spPr>
      </p:pic>
      <p:sp>
        <p:nvSpPr>
          <p:cNvPr id="8" name="Dreieck 7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  <p:sp>
        <p:nvSpPr>
          <p:cNvPr id="11" name="Dreieck 10"/>
          <p:cNvSpPr/>
          <p:nvPr/>
        </p:nvSpPr>
        <p:spPr>
          <a:xfrm flipV="1">
            <a:off x="0" y="-1"/>
            <a:ext cx="2247900" cy="1264444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7" y="156540"/>
            <a:ext cx="604355" cy="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4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/>
          <p:cNvSpPr/>
          <p:nvPr/>
        </p:nvSpPr>
        <p:spPr>
          <a:xfrm flipV="1"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Dreieck 4"/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8" y="358220"/>
            <a:ext cx="1030469" cy="89819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27" y="358220"/>
            <a:ext cx="3813803" cy="89755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84" y="5551131"/>
            <a:ext cx="3269976" cy="117156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60" y="5551131"/>
            <a:ext cx="582888" cy="1171565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168774" y="2333511"/>
            <a:ext cx="5984855" cy="1529534"/>
          </a:xfrm>
        </p:spPr>
        <p:txBody>
          <a:bodyPr>
            <a:normAutofit/>
          </a:bodyPr>
          <a:lstStyle/>
          <a:p>
            <a:pPr lvl="1"/>
            <a:r>
              <a:rPr lang="de-DE" sz="3600" dirty="0" smtClean="0">
                <a:solidFill>
                  <a:schemeClr val="bg1"/>
                </a:solidFill>
              </a:rPr>
              <a:t>Editors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7405847" y="3693394"/>
            <a:ext cx="6910007" cy="298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3600" dirty="0" err="1" smtClean="0">
                <a:solidFill>
                  <a:schemeClr val="bg1"/>
                </a:solidFill>
              </a:rPr>
              <a:t>bash</a:t>
            </a:r>
            <a:endParaRPr lang="de-DE" sz="3600" dirty="0" smtClean="0">
              <a:solidFill>
                <a:schemeClr val="bg1"/>
              </a:solidFill>
            </a:endParaRPr>
          </a:p>
          <a:p>
            <a:pPr lvl="1"/>
            <a:r>
              <a:rPr lang="de-DE" sz="3600" dirty="0" err="1" smtClean="0">
                <a:solidFill>
                  <a:schemeClr val="bg1"/>
                </a:solidFill>
              </a:rPr>
              <a:t>git</a:t>
            </a:r>
            <a:r>
              <a:rPr lang="de-DE" sz="3600" dirty="0" smtClean="0">
                <a:solidFill>
                  <a:schemeClr val="bg1"/>
                </a:solidFill>
              </a:rPr>
              <a:t>, </a:t>
            </a:r>
            <a:r>
              <a:rPr lang="de-DE" sz="3600" dirty="0" err="1" smtClean="0">
                <a:solidFill>
                  <a:schemeClr val="bg1"/>
                </a:solidFill>
              </a:rPr>
              <a:t>ssh</a:t>
            </a:r>
            <a:r>
              <a:rPr lang="de-DE" sz="3600" dirty="0" smtClean="0">
                <a:solidFill>
                  <a:schemeClr val="bg1"/>
                </a:solidFill>
              </a:rPr>
              <a:t>, ...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699" y="2017906"/>
            <a:ext cx="1127763" cy="112776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462" y="1957723"/>
            <a:ext cx="1604968" cy="1203726"/>
          </a:xfrm>
          <a:prstGeom prst="rect">
            <a:avLst/>
          </a:prstGeom>
        </p:spPr>
      </p:pic>
      <p:sp>
        <p:nvSpPr>
          <p:cNvPr id="12" name="Abgerundetes Rechteck 11"/>
          <p:cNvSpPr/>
          <p:nvPr/>
        </p:nvSpPr>
        <p:spPr>
          <a:xfrm>
            <a:off x="636268" y="4249543"/>
            <a:ext cx="1805940" cy="885634"/>
          </a:xfrm>
          <a:prstGeom prst="round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>
                <a:solidFill>
                  <a:schemeClr val="tx1"/>
                </a:solidFill>
              </a:rPr>
              <a:t>Files</a:t>
            </a:r>
            <a:endParaRPr lang="de-DE" sz="2800" dirty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 flipH="1">
            <a:off x="2552699" y="4580345"/>
            <a:ext cx="5059682" cy="112015"/>
          </a:xfrm>
          <a:prstGeom prst="straightConnector1">
            <a:avLst/>
          </a:prstGeom>
          <a:ln w="8255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1563056" y="3029698"/>
            <a:ext cx="0" cy="1080372"/>
          </a:xfrm>
          <a:prstGeom prst="straightConnector1">
            <a:avLst/>
          </a:prstGeom>
          <a:ln w="8255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4482946" y="4406744"/>
            <a:ext cx="1795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 smtClean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✔</a:t>
            </a:r>
            <a:endParaRPr lang="de-DE" sz="9600" dirty="0">
              <a:solidFill>
                <a:srgbClr val="00B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54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Activate </a:t>
            </a:r>
            <a:r>
              <a:rPr lang="de-DE" dirty="0" err="1" smtClean="0"/>
              <a:t>metadata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chmod</a:t>
            </a:r>
            <a:r>
              <a:rPr lang="de-DE" dirty="0" smtClean="0"/>
              <a:t>/</a:t>
            </a:r>
            <a:r>
              <a:rPr lang="de-DE" dirty="0" err="1" smtClean="0"/>
              <a:t>chown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vi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wsl.conf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automount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options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= "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metadata,umask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=22,fmask=11,uid=1000,gid=1000"</a:t>
            </a: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2400" dirty="0" err="1">
                <a:ea typeface="Consolas" charset="0"/>
                <a:cs typeface="Consolas" charset="0"/>
              </a:rPr>
              <a:t>Now</a:t>
            </a:r>
            <a:r>
              <a:rPr lang="de-DE" sz="2400" dirty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close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the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bash</a:t>
            </a:r>
            <a:r>
              <a:rPr lang="de-DE" sz="2400" dirty="0" smtClean="0">
                <a:ea typeface="Consolas" charset="0"/>
                <a:cs typeface="Consolas" charset="0"/>
              </a:rPr>
              <a:t> terminal </a:t>
            </a:r>
            <a:r>
              <a:rPr lang="de-DE" sz="2400" dirty="0" err="1" smtClean="0">
                <a:ea typeface="Consolas" charset="0"/>
                <a:cs typeface="Consolas" charset="0"/>
              </a:rPr>
              <a:t>and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start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another</a:t>
            </a:r>
            <a:r>
              <a:rPr lang="de-DE" sz="2400" dirty="0" smtClean="0">
                <a:ea typeface="Consolas" charset="0"/>
                <a:cs typeface="Consolas" charset="0"/>
              </a:rPr>
              <a:t> Ubuntu </a:t>
            </a:r>
            <a:r>
              <a:rPr lang="de-DE" sz="2400" dirty="0" err="1" smtClean="0">
                <a:ea typeface="Consolas" charset="0"/>
                <a:cs typeface="Consolas" charset="0"/>
              </a:rPr>
              <a:t>shell</a:t>
            </a:r>
            <a:r>
              <a:rPr lang="de-DE" sz="2400" dirty="0" smtClean="0">
                <a:ea typeface="Consolas" charset="0"/>
                <a:cs typeface="Consolas" charset="0"/>
              </a:rPr>
              <a:t>.</a:t>
            </a:r>
          </a:p>
        </p:txBody>
      </p:sp>
      <p:sp>
        <p:nvSpPr>
          <p:cNvPr id="5" name="Dreieck 4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2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Shared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echo </a:t>
            </a:r>
            <a:r>
              <a:rPr lang="de-DE" sz="24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$HOME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   # -&gt;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eg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. /Users/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stefan.scherer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mkdir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$HOME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ln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-s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$HOME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$HOME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code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2400" dirty="0" err="1" smtClean="0">
                <a:ea typeface="Consolas" charset="0"/>
                <a:cs typeface="Consolas" charset="0"/>
              </a:rPr>
              <a:t>Now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you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can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clone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Git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repos</a:t>
            </a:r>
            <a:r>
              <a:rPr lang="de-DE" sz="2400" dirty="0" smtClean="0">
                <a:ea typeface="Consolas" charset="0"/>
                <a:cs typeface="Consolas" charset="0"/>
              </a:rPr>
              <a:t> in WSL</a:t>
            </a:r>
          </a:p>
          <a:p>
            <a:r>
              <a:rPr lang="de-DE" sz="2400" dirty="0" err="1" smtClean="0">
                <a:ea typeface="Consolas" charset="0"/>
                <a:cs typeface="Consolas" charset="0"/>
              </a:rPr>
              <a:t>And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edit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with</a:t>
            </a:r>
            <a:r>
              <a:rPr lang="de-DE" sz="2400" dirty="0" smtClean="0">
                <a:ea typeface="Consolas" charset="0"/>
                <a:cs typeface="Consolas" charset="0"/>
              </a:rPr>
              <a:t> Windows </a:t>
            </a:r>
            <a:r>
              <a:rPr lang="de-DE" sz="2400" dirty="0" err="1" smtClean="0">
                <a:ea typeface="Consolas" charset="0"/>
                <a:cs typeface="Consolas" charset="0"/>
              </a:rPr>
              <a:t>editors</a:t>
            </a:r>
            <a:r>
              <a:rPr lang="de-DE" sz="2400" dirty="0" smtClean="0">
                <a:ea typeface="Consolas" charset="0"/>
                <a:cs typeface="Consolas" charset="0"/>
              </a:rPr>
              <a:t> like Atom </a:t>
            </a:r>
            <a:r>
              <a:rPr lang="de-DE" sz="2400" dirty="0" err="1" smtClean="0">
                <a:ea typeface="Consolas" charset="0"/>
                <a:cs typeface="Consolas" charset="0"/>
              </a:rPr>
              <a:t>or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VSCode</a:t>
            </a:r>
            <a:endParaRPr lang="de-DE" sz="2400" dirty="0" smtClean="0">
              <a:ea typeface="Consolas" charset="0"/>
              <a:cs typeface="Consolas" charset="0"/>
            </a:endParaRPr>
          </a:p>
          <a:p>
            <a:endParaRPr lang="de-DE" sz="2400" dirty="0" smtClean="0">
              <a:ea typeface="Consolas" charset="0"/>
              <a:cs typeface="Consolas" charset="0"/>
            </a:endParaRPr>
          </a:p>
        </p:txBody>
      </p:sp>
      <p:sp>
        <p:nvSpPr>
          <p:cNvPr id="5" name="Dreieck 4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106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702848" y="6285245"/>
            <a:ext cx="4868128" cy="369332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www.youtube.com</a:t>
            </a:r>
            <a:r>
              <a:rPr lang="de-DE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watch?v</a:t>
            </a:r>
            <a:r>
              <a:rPr lang="de-DE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=Zi0eofqAkXU</a:t>
            </a:r>
          </a:p>
        </p:txBody>
      </p:sp>
    </p:spTree>
    <p:extLst>
      <p:ext uri="{BB962C8B-B14F-4D97-AF65-F5344CB8AC3E}">
        <p14:creationId xmlns:p14="http://schemas.microsoft.com/office/powerpoint/2010/main" val="132946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</a:t>
            </a:r>
            <a:r>
              <a:rPr lang="de-DE" dirty="0" err="1" smtClean="0"/>
              <a:t>editors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iwr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useb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>https://chocolatey.org/install.ps1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iex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hoco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install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atom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hoco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install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visualstudiocode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Dreieck 4"/>
          <p:cNvSpPr/>
          <p:nvPr/>
        </p:nvSpPr>
        <p:spPr>
          <a:xfrm flipV="1">
            <a:off x="0" y="-1"/>
            <a:ext cx="2247900" cy="1264444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7" y="156540"/>
            <a:ext cx="604355" cy="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1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Happy </a:t>
            </a:r>
            <a:r>
              <a:rPr lang="de-DE" dirty="0" err="1" smtClean="0"/>
              <a:t>coding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8" y="1390651"/>
            <a:ext cx="10607242" cy="4996800"/>
          </a:xfrm>
          <a:prstGeom prst="rect">
            <a:avLst/>
          </a:prstGeom>
        </p:spPr>
      </p:pic>
      <p:sp>
        <p:nvSpPr>
          <p:cNvPr id="5" name="Rahmen 4"/>
          <p:cNvSpPr/>
          <p:nvPr/>
        </p:nvSpPr>
        <p:spPr>
          <a:xfrm>
            <a:off x="4738687" y="2716214"/>
            <a:ext cx="1262064" cy="500062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ahmen 5"/>
          <p:cNvSpPr/>
          <p:nvPr/>
        </p:nvSpPr>
        <p:spPr>
          <a:xfrm>
            <a:off x="3762374" y="4440239"/>
            <a:ext cx="1262064" cy="500062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87" y="2978584"/>
            <a:ext cx="2986087" cy="2986087"/>
          </a:xfrm>
          <a:prstGeom prst="rect">
            <a:avLst/>
          </a:prstGeom>
        </p:spPr>
      </p:pic>
      <p:sp>
        <p:nvSpPr>
          <p:cNvPr id="8" name="Dreieck 7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  <p:sp>
        <p:nvSpPr>
          <p:cNvPr id="10" name="Dreieck 9"/>
          <p:cNvSpPr/>
          <p:nvPr/>
        </p:nvSpPr>
        <p:spPr>
          <a:xfrm flipV="1">
            <a:off x="0" y="-1"/>
            <a:ext cx="2247900" cy="1264444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7" y="156540"/>
            <a:ext cx="604355" cy="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2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00" y="1254760"/>
            <a:ext cx="7577464" cy="43688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54760"/>
            <a:ext cx="386712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1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40" y="1254760"/>
            <a:ext cx="3867120" cy="436880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40" y="1943100"/>
            <a:ext cx="2992120" cy="29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/>
          <p:cNvSpPr/>
          <p:nvPr/>
        </p:nvSpPr>
        <p:spPr>
          <a:xfrm flipV="1"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reieck 4"/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9" y="432874"/>
            <a:ext cx="981056" cy="85512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15" y="432874"/>
            <a:ext cx="3630923" cy="85451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148" y="5489416"/>
            <a:ext cx="3269976" cy="117156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054" y="5489417"/>
            <a:ext cx="582887" cy="1171564"/>
          </a:xfrm>
          <a:prstGeom prst="rect">
            <a:avLst/>
          </a:prstGeom>
        </p:spPr>
      </p:pic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111145" y="1981627"/>
            <a:ext cx="5984855" cy="2489019"/>
          </a:xfrm>
        </p:spPr>
        <p:txBody>
          <a:bodyPr>
            <a:normAutofit/>
          </a:bodyPr>
          <a:lstStyle/>
          <a:p>
            <a:pPr lvl="1"/>
            <a:r>
              <a:rPr lang="de-DE" sz="3600" dirty="0" smtClean="0">
                <a:solidFill>
                  <a:schemeClr val="bg1"/>
                </a:solidFill>
              </a:rPr>
              <a:t>VMware Workstation</a:t>
            </a:r>
          </a:p>
          <a:p>
            <a:pPr lvl="1"/>
            <a:r>
              <a:rPr lang="de-DE" sz="3600" dirty="0" err="1" smtClean="0">
                <a:solidFill>
                  <a:schemeClr val="bg1"/>
                </a:solidFill>
              </a:rPr>
              <a:t>Vagrant</a:t>
            </a:r>
            <a:r>
              <a:rPr lang="de-DE" sz="3600" dirty="0" smtClean="0">
                <a:solidFill>
                  <a:schemeClr val="bg1"/>
                </a:solidFill>
              </a:rPr>
              <a:t> VMware Utility</a:t>
            </a:r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6484620" y="3055412"/>
            <a:ext cx="6910007" cy="340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3600" dirty="0" err="1">
                <a:solidFill>
                  <a:schemeClr val="bg1"/>
                </a:solidFill>
              </a:rPr>
              <a:t>Vagrant</a:t>
            </a:r>
            <a:endParaRPr lang="de-DE" sz="3600" dirty="0">
              <a:solidFill>
                <a:schemeClr val="bg1"/>
              </a:solidFill>
            </a:endParaRPr>
          </a:p>
          <a:p>
            <a:pPr lvl="1"/>
            <a:r>
              <a:rPr lang="de-DE" sz="3600" dirty="0" err="1">
                <a:solidFill>
                  <a:schemeClr val="bg1"/>
                </a:solidFill>
              </a:rPr>
              <a:t>Vagrant</a:t>
            </a:r>
            <a:r>
              <a:rPr lang="de-DE" sz="3600" dirty="0">
                <a:solidFill>
                  <a:schemeClr val="bg1"/>
                </a:solidFill>
              </a:rPr>
              <a:t> VMware </a:t>
            </a:r>
            <a:r>
              <a:rPr lang="de-DE" sz="3600" dirty="0" err="1">
                <a:solidFill>
                  <a:schemeClr val="bg1"/>
                </a:solidFill>
              </a:rPr>
              <a:t>plugin</a:t>
            </a:r>
            <a:endParaRPr lang="de-DE" sz="3600" dirty="0">
              <a:solidFill>
                <a:schemeClr val="bg1"/>
              </a:solidFill>
            </a:endParaRPr>
          </a:p>
          <a:p>
            <a:pPr lvl="1"/>
            <a:r>
              <a:rPr lang="de-DE" sz="3600" dirty="0">
                <a:solidFill>
                  <a:schemeClr val="bg1"/>
                </a:solidFill>
              </a:rPr>
              <a:t>Other </a:t>
            </a:r>
            <a:r>
              <a:rPr lang="de-DE" sz="3600" dirty="0" err="1">
                <a:solidFill>
                  <a:schemeClr val="bg1"/>
                </a:solidFill>
              </a:rPr>
              <a:t>Vagrant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plugins</a:t>
            </a:r>
            <a:endParaRPr lang="de-DE" sz="3600" dirty="0">
              <a:solidFill>
                <a:schemeClr val="bg1"/>
              </a:solidFill>
            </a:endParaRPr>
          </a:p>
          <a:p>
            <a:pPr lvl="1"/>
            <a:r>
              <a:rPr lang="de-DE" sz="3600" dirty="0" err="1">
                <a:solidFill>
                  <a:schemeClr val="bg1"/>
                </a:solidFill>
              </a:rPr>
              <a:t>some</a:t>
            </a:r>
            <a:r>
              <a:rPr lang="de-DE" sz="3600" dirty="0">
                <a:solidFill>
                  <a:schemeClr val="bg1"/>
                </a:solidFill>
              </a:rPr>
              <a:t> Patches </a:t>
            </a:r>
            <a:r>
              <a:rPr lang="de-DE" sz="3600" dirty="0" smtClean="0">
                <a:solidFill>
                  <a:schemeClr val="bg1"/>
                </a:solidFill>
              </a:rPr>
              <a:t>...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670" y="1831379"/>
            <a:ext cx="1437640" cy="143764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3068069"/>
            <a:ext cx="2003258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VMware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Vagrant</a:t>
            </a:r>
            <a:r>
              <a:rPr lang="de-DE" dirty="0" smtClean="0"/>
              <a:t> </a:t>
            </a:r>
            <a:r>
              <a:rPr lang="de-DE" dirty="0" err="1" smtClean="0"/>
              <a:t>utility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hoco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install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vmwareworkstation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hoco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install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vmware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-utility</a:t>
            </a: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2400" dirty="0" smtClean="0">
                <a:ea typeface="Consolas" charset="0"/>
                <a:cs typeface="Consolas" charset="0"/>
              </a:rPr>
              <a:t>Workaround </a:t>
            </a:r>
            <a:r>
              <a:rPr lang="de-DE" sz="2400" dirty="0" err="1" smtClean="0">
                <a:ea typeface="Consolas" charset="0"/>
                <a:cs typeface="Consolas" charset="0"/>
              </a:rPr>
              <a:t>for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ea typeface="Consolas" charset="0"/>
                <a:cs typeface="Consolas" charset="0"/>
              </a:rPr>
              <a:t> 2.1.0: Add a </a:t>
            </a:r>
            <a:r>
              <a:rPr lang="de-DE" sz="2400" dirty="0" err="1" smtClean="0">
                <a:ea typeface="Consolas" charset="0"/>
                <a:cs typeface="Consolas" charset="0"/>
              </a:rPr>
              <a:t>symlink</a:t>
            </a:r>
            <a:endParaRPr lang="de-DE" sz="2400" dirty="0" smtClean="0">
              <a:ea typeface="Consolas" charset="0"/>
              <a:cs typeface="Consolas" charset="0"/>
            </a:endParaRPr>
          </a:p>
          <a:p>
            <a:endParaRPr lang="de-DE" sz="24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mkdir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\c\Users </a:t>
            </a: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cmd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/c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mklink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/D \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\c\Users\$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env:USERNAME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`</a:t>
            </a:r>
          </a:p>
          <a:p>
            <a:pPr marL="0" indent="0">
              <a:buNone/>
            </a:pP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               \Users\$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env:USERNAME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Dreieck 4"/>
          <p:cNvSpPr/>
          <p:nvPr/>
        </p:nvSpPr>
        <p:spPr>
          <a:xfrm flipV="1">
            <a:off x="0" y="-1"/>
            <a:ext cx="2247900" cy="1264444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7" y="156540"/>
            <a:ext cx="604355" cy="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67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Windows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url.exe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>https://stefanscherer.github.io/wsl/prep.ps1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iex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Dreieck 4"/>
          <p:cNvSpPr/>
          <p:nvPr/>
        </p:nvSpPr>
        <p:spPr>
          <a:xfrm flipV="1">
            <a:off x="0" y="-1"/>
            <a:ext cx="2247900" cy="1264444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7" y="156540"/>
            <a:ext cx="604355" cy="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1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</a:t>
            </a:r>
            <a:r>
              <a:rPr lang="de-DE" dirty="0" err="1" smtClean="0"/>
              <a:t>Vagrant</a:t>
            </a:r>
            <a:r>
              <a:rPr lang="de-DE" dirty="0" smtClean="0"/>
              <a:t> in WSL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mkdir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-p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$HOME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/.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vagrant.d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s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$HOME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/.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vagrant.d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~/.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vagrant.d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udo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chown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$USER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24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de-DE" sz="24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USER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~/.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vagrant.d</a:t>
            </a: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chmod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755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~/.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vagrant.d</a:t>
            </a: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wget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  <a:hlinkClick r:id="rId3"/>
              </a:rPr>
              <a:t>https://releases.hashicorp.com/vagrant/2.1.0/vagrant_2.1.0_x86_64.deb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dpkg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-i vagrant_2.1.0_x86_64.deb</a:t>
            </a: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Add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~/.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bashrc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export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VAGRANT_WSL_ENABLE_WINDOWS_ACCESS=1</a:t>
            </a: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Dreieck 4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9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Vagrant</a:t>
            </a:r>
            <a:r>
              <a:rPr lang="de-DE" dirty="0" smtClean="0"/>
              <a:t> VMware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ln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-s \</a:t>
            </a:r>
          </a:p>
          <a:p>
            <a:pPr marL="0" indent="0">
              <a:buNone/>
            </a:pP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mnt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/c/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ProgramData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HashiCorp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vmware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-desktop \</a:t>
            </a:r>
          </a:p>
          <a:p>
            <a:pPr marL="0" indent="0">
              <a:buNone/>
            </a:pP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opt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vmware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-desktop</a:t>
            </a: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plugin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install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vmware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-desktop</a:t>
            </a: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plugin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license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vmware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-desktop ./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license.lic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2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Patch </a:t>
            </a:r>
            <a:r>
              <a:rPr lang="de-DE" dirty="0" err="1" smtClean="0"/>
              <a:t>Vagrant</a:t>
            </a:r>
            <a:r>
              <a:rPr lang="de-DE" dirty="0" smtClean="0"/>
              <a:t> 2.1.0 </a:t>
            </a:r>
            <a:r>
              <a:rPr lang="de-DE" dirty="0" err="1" smtClean="0"/>
              <a:t>for</a:t>
            </a:r>
            <a:r>
              <a:rPr lang="de-DE" dirty="0" smtClean="0"/>
              <a:t> VMware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wget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>https://raw.githubusercontent.com/StefanScherer/dotfiles/master/bin/vmrun.exe-helper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cp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vmrun.exe-helper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'/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/bin/C:\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Files (x86)\VMware\VMware Workstation\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vmrun.exe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2400" dirty="0" smtClean="0">
                <a:latin typeface="Consolas" charset="0"/>
                <a:ea typeface="Consolas" charset="0"/>
                <a:cs typeface="Consolas" charset="0"/>
              </a:rPr>
            </a:b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ln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-s '/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/bin/C:\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Files (x86)\VMware\VMware Workstation\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vmrun.exe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' /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vmrun</a:t>
            </a: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3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1"/>
            <a:ext cx="12192000" cy="7620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Agenda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Windows 10</a:t>
            </a:r>
          </a:p>
          <a:p>
            <a:r>
              <a:rPr lang="de-DE" sz="3600" dirty="0" err="1" smtClean="0">
                <a:solidFill>
                  <a:schemeClr val="bg1"/>
                </a:solidFill>
              </a:rPr>
              <a:t>Choose</a:t>
            </a:r>
            <a:r>
              <a:rPr lang="de-DE" sz="3600" dirty="0" smtClean="0">
                <a:solidFill>
                  <a:schemeClr val="bg1"/>
                </a:solidFill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</a:rPr>
              <a:t>your</a:t>
            </a:r>
            <a:r>
              <a:rPr lang="de-DE" sz="3600" dirty="0" smtClean="0">
                <a:solidFill>
                  <a:schemeClr val="bg1"/>
                </a:solidFill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</a:rPr>
              <a:t>shell</a:t>
            </a:r>
            <a:endParaRPr lang="de-DE" sz="3600" dirty="0" smtClean="0">
              <a:solidFill>
                <a:schemeClr val="bg1"/>
              </a:solidFill>
            </a:endParaRPr>
          </a:p>
          <a:p>
            <a:r>
              <a:rPr lang="de-DE" sz="3600" dirty="0" err="1" smtClean="0">
                <a:solidFill>
                  <a:schemeClr val="bg1"/>
                </a:solidFill>
              </a:rPr>
              <a:t>Choose</a:t>
            </a:r>
            <a:r>
              <a:rPr lang="de-DE" sz="3600" dirty="0" smtClean="0">
                <a:solidFill>
                  <a:schemeClr val="bg1"/>
                </a:solidFill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</a:rPr>
              <a:t>your</a:t>
            </a:r>
            <a:r>
              <a:rPr lang="de-DE" sz="3600" dirty="0" smtClean="0">
                <a:solidFill>
                  <a:schemeClr val="bg1"/>
                </a:solidFill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</a:rPr>
              <a:t>editor</a:t>
            </a:r>
            <a:endParaRPr lang="de-DE" sz="3600" dirty="0" smtClean="0">
              <a:solidFill>
                <a:schemeClr val="bg1"/>
              </a:solidFill>
            </a:endParaRPr>
          </a:p>
          <a:p>
            <a:r>
              <a:rPr lang="de-DE" sz="3600" dirty="0" err="1" smtClean="0">
                <a:solidFill>
                  <a:schemeClr val="bg1"/>
                </a:solidFill>
              </a:rPr>
              <a:t>Vagrant</a:t>
            </a:r>
            <a:endParaRPr lang="de-DE" sz="3600" dirty="0" smtClean="0">
              <a:solidFill>
                <a:schemeClr val="bg1"/>
              </a:solidFill>
            </a:endParaRPr>
          </a:p>
          <a:p>
            <a:r>
              <a:rPr lang="de-DE" sz="3600" dirty="0" smtClean="0">
                <a:solidFill>
                  <a:schemeClr val="bg1"/>
                </a:solidFill>
              </a:rPr>
              <a:t>Docker</a:t>
            </a:r>
          </a:p>
          <a:p>
            <a:r>
              <a:rPr lang="de-DE" sz="3600" dirty="0" smtClean="0">
                <a:solidFill>
                  <a:schemeClr val="bg1"/>
                </a:solidFill>
              </a:rPr>
              <a:t>.</a:t>
            </a:r>
            <a:r>
              <a:rPr lang="de-DE" sz="3600" dirty="0" err="1" smtClean="0">
                <a:solidFill>
                  <a:schemeClr val="bg1"/>
                </a:solidFill>
              </a:rPr>
              <a:t>dotfiles</a:t>
            </a:r>
            <a:endParaRPr lang="de-D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3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</a:t>
            </a:r>
            <a:r>
              <a:rPr lang="de-DE" dirty="0" err="1" smtClean="0"/>
              <a:t>Vagrant</a:t>
            </a:r>
            <a:r>
              <a:rPr lang="de-DE" dirty="0" smtClean="0"/>
              <a:t> VMware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>https://stefanscherer.github.io/wsl/vagrant.sh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| sh</a:t>
            </a: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 </a:t>
            </a:r>
            <a:r>
              <a:rPr lang="de-DE" dirty="0" err="1" smtClean="0"/>
              <a:t>Vagrant</a:t>
            </a:r>
            <a:r>
              <a:rPr lang="de-DE" dirty="0" smtClean="0"/>
              <a:t> </a:t>
            </a:r>
            <a:r>
              <a:rPr lang="de-DE" dirty="0" err="1" smtClean="0"/>
              <a:t>boxes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cd ~/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code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kdir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tst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bento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/ubuntu-18.04</a:t>
            </a: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9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shared</a:t>
            </a:r>
            <a:r>
              <a:rPr lang="de-DE" dirty="0" smtClean="0"/>
              <a:t> </a:t>
            </a:r>
            <a:r>
              <a:rPr lang="de-DE" dirty="0" err="1" smtClean="0"/>
              <a:t>folders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ea typeface="Consolas" charset="0"/>
                <a:cs typeface="Consolas" charset="0"/>
              </a:rPr>
              <a:t>Bind </a:t>
            </a:r>
            <a:r>
              <a:rPr lang="de-DE" sz="2400" dirty="0" err="1">
                <a:ea typeface="Consolas" charset="0"/>
                <a:cs typeface="Consolas" charset="0"/>
              </a:rPr>
              <a:t>mounts</a:t>
            </a:r>
            <a:r>
              <a:rPr lang="de-DE" sz="2400" dirty="0"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ea typeface="Consolas" charset="0"/>
                <a:cs typeface="Consolas" charset="0"/>
              </a:rPr>
              <a:t>work</a:t>
            </a:r>
            <a:r>
              <a:rPr lang="de-DE" sz="2400" dirty="0">
                <a:ea typeface="Consolas" charset="0"/>
                <a:cs typeface="Consolas" charset="0"/>
              </a:rPr>
              <a:t> in </a:t>
            </a:r>
            <a:r>
              <a:rPr lang="de-DE" sz="2400" dirty="0" err="1">
                <a:ea typeface="Consolas" charset="0"/>
                <a:cs typeface="Consolas" charset="0"/>
              </a:rPr>
              <a:t>the</a:t>
            </a:r>
            <a:r>
              <a:rPr lang="de-DE" sz="2400" dirty="0">
                <a:ea typeface="Consolas" charset="0"/>
                <a:cs typeface="Consolas" charset="0"/>
              </a:rPr>
              <a:t> Windows </a:t>
            </a:r>
            <a:r>
              <a:rPr lang="de-DE" sz="2400" dirty="0" err="1" smtClean="0">
                <a:ea typeface="Consolas" charset="0"/>
                <a:cs typeface="Consolas" charset="0"/>
              </a:rPr>
              <a:t>user‘s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ea typeface="Consolas" charset="0"/>
                <a:cs typeface="Consolas" charset="0"/>
              </a:rPr>
              <a:t>directory</a:t>
            </a:r>
            <a:endParaRPr lang="de-DE" sz="2400" dirty="0">
              <a:ea typeface="Consolas" charset="0"/>
              <a:cs typeface="Consolas" charset="0"/>
            </a:endParaRPr>
          </a:p>
          <a:p>
            <a:r>
              <a:rPr lang="de-DE" sz="2400" dirty="0" err="1">
                <a:ea typeface="Consolas" charset="0"/>
                <a:cs typeface="Consolas" charset="0"/>
              </a:rPr>
              <a:t>Usable</a:t>
            </a:r>
            <a:r>
              <a:rPr lang="de-DE" sz="2400" dirty="0"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ea typeface="Consolas" charset="0"/>
                <a:cs typeface="Consolas" charset="0"/>
              </a:rPr>
              <a:t>with</a:t>
            </a:r>
            <a:r>
              <a:rPr lang="de-DE" sz="2400" dirty="0"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ea typeface="Consolas" charset="0"/>
                <a:cs typeface="Consolas" charset="0"/>
              </a:rPr>
              <a:t>the</a:t>
            </a:r>
            <a:r>
              <a:rPr lang="de-DE" sz="2400" dirty="0"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ea typeface="Consolas" charset="0"/>
                <a:cs typeface="Consolas" charset="0"/>
              </a:rPr>
              <a:t>shared</a:t>
            </a:r>
            <a:r>
              <a:rPr lang="de-DE" sz="2400" dirty="0"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ea typeface="Consolas" charset="0"/>
                <a:cs typeface="Consolas" charset="0"/>
              </a:rPr>
              <a:t>code</a:t>
            </a:r>
            <a:r>
              <a:rPr lang="de-DE" sz="2400" dirty="0"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ea typeface="Consolas" charset="0"/>
                <a:cs typeface="Consolas" charset="0"/>
              </a:rPr>
              <a:t>folder</a:t>
            </a:r>
            <a:endParaRPr lang="de-DE" sz="24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ssh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ouch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vagrant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/xxx</a:t>
            </a: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xit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ls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xxx</a:t>
            </a: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27" y="1438894"/>
            <a:ext cx="4435630" cy="367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40" y="1943100"/>
            <a:ext cx="2992120" cy="299212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94" y="1601320"/>
            <a:ext cx="4435630" cy="367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/>
          <p:cNvSpPr/>
          <p:nvPr/>
        </p:nvSpPr>
        <p:spPr>
          <a:xfrm flipV="1"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reieck 4"/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9" y="432874"/>
            <a:ext cx="981056" cy="85512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15" y="432874"/>
            <a:ext cx="3630923" cy="85451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148" y="5489416"/>
            <a:ext cx="3269976" cy="117156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054" y="5489417"/>
            <a:ext cx="582887" cy="1171564"/>
          </a:xfrm>
          <a:prstGeom prst="rect">
            <a:avLst/>
          </a:prstGeom>
        </p:spPr>
      </p:pic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111145" y="1981627"/>
            <a:ext cx="5984855" cy="2489019"/>
          </a:xfrm>
        </p:spPr>
        <p:txBody>
          <a:bodyPr>
            <a:normAutofit/>
          </a:bodyPr>
          <a:lstStyle/>
          <a:p>
            <a:pPr lvl="1"/>
            <a:r>
              <a:rPr lang="de-DE" sz="3600" dirty="0">
                <a:solidFill>
                  <a:schemeClr val="bg1"/>
                </a:solidFill>
              </a:rPr>
              <a:t>VMware Workstation</a:t>
            </a:r>
          </a:p>
          <a:p>
            <a:pPr lvl="1"/>
            <a:r>
              <a:rPr lang="de-DE" sz="3600" dirty="0" err="1">
                <a:solidFill>
                  <a:schemeClr val="bg1"/>
                </a:solidFill>
              </a:rPr>
              <a:t>docker-machine.exe</a:t>
            </a:r>
            <a:endParaRPr lang="de-DE" sz="3600" dirty="0">
              <a:solidFill>
                <a:schemeClr val="bg1"/>
              </a:solidFill>
            </a:endParaRPr>
          </a:p>
          <a:p>
            <a:pPr lvl="1"/>
            <a:r>
              <a:rPr lang="de-DE" sz="3600" dirty="0" smtClean="0">
                <a:solidFill>
                  <a:schemeClr val="bg1"/>
                </a:solidFill>
              </a:rPr>
              <a:t>Docker </a:t>
            </a:r>
            <a:r>
              <a:rPr lang="de-DE" sz="3600" dirty="0" err="1">
                <a:solidFill>
                  <a:schemeClr val="bg1"/>
                </a:solidFill>
              </a:rPr>
              <a:t>Machine</a:t>
            </a:r>
            <a:r>
              <a:rPr lang="de-DE" sz="3600" dirty="0">
                <a:solidFill>
                  <a:schemeClr val="bg1"/>
                </a:solidFill>
              </a:rPr>
              <a:t> VMware</a:t>
            </a:r>
            <a:br>
              <a:rPr lang="de-DE" sz="3600" dirty="0">
                <a:solidFill>
                  <a:schemeClr val="bg1"/>
                </a:solidFill>
              </a:rPr>
            </a:br>
            <a:r>
              <a:rPr lang="de-DE" sz="3600" dirty="0" err="1">
                <a:solidFill>
                  <a:schemeClr val="bg1"/>
                </a:solidFill>
              </a:rPr>
              <a:t>plugin</a:t>
            </a:r>
            <a:endParaRPr lang="de-DE" sz="3600" dirty="0">
              <a:solidFill>
                <a:schemeClr val="bg1"/>
              </a:solidFill>
            </a:endParaRPr>
          </a:p>
          <a:p>
            <a:pPr lvl="1"/>
            <a:endParaRPr lang="de-DE" sz="3600" dirty="0" smtClean="0">
              <a:solidFill>
                <a:schemeClr val="bg1"/>
              </a:solidFill>
            </a:endParaRPr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6484620" y="3444948"/>
            <a:ext cx="6910007" cy="3017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3600" dirty="0">
                <a:solidFill>
                  <a:schemeClr val="bg1"/>
                </a:solidFill>
              </a:rPr>
              <a:t>Docker CLI</a:t>
            </a:r>
          </a:p>
          <a:p>
            <a:pPr lvl="1"/>
            <a:r>
              <a:rPr lang="de-DE" sz="3600" dirty="0">
                <a:solidFill>
                  <a:schemeClr val="bg1"/>
                </a:solidFill>
              </a:rPr>
              <a:t>Docker </a:t>
            </a:r>
            <a:r>
              <a:rPr lang="de-DE" sz="3600" dirty="0" err="1">
                <a:solidFill>
                  <a:schemeClr val="bg1"/>
                </a:solidFill>
              </a:rPr>
              <a:t>Compose</a:t>
            </a:r>
            <a:endParaRPr lang="de-DE" sz="3600" dirty="0">
              <a:solidFill>
                <a:schemeClr val="bg1"/>
              </a:solidFill>
            </a:endParaRPr>
          </a:p>
          <a:p>
            <a:pPr lvl="1"/>
            <a:r>
              <a:rPr lang="de-DE" sz="3600" dirty="0" err="1">
                <a:solidFill>
                  <a:schemeClr val="bg1"/>
                </a:solidFill>
              </a:rPr>
              <a:t>some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helpers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smtClean="0">
                <a:solidFill>
                  <a:schemeClr val="bg1"/>
                </a:solidFill>
              </a:rPr>
              <a:t>...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670" y="1831379"/>
            <a:ext cx="1437640" cy="143764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36" y="3269019"/>
            <a:ext cx="2056858" cy="1704459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10" y="3269019"/>
            <a:ext cx="1585830" cy="18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30221 -0.1696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17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Docker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hoco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install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docker-machine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hoco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install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docker-machine-vmwareworkstation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Dreieck 4"/>
          <p:cNvSpPr/>
          <p:nvPr/>
        </p:nvSpPr>
        <p:spPr>
          <a:xfrm flipV="1">
            <a:off x="0" y="-1"/>
            <a:ext cx="2247900" cy="1264444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7" y="156540"/>
            <a:ext cx="604355" cy="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Docker CLI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Compose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>https://get.docker.com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| sh</a:t>
            </a: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-L </a:t>
            </a:r>
            <a:r>
              <a:rPr lang="de-DE" sz="800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de-DE" sz="800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de-DE" sz="800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de-DE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8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800" dirty="0" err="1">
                <a:latin typeface="Consolas" charset="0"/>
                <a:ea typeface="Consolas" charset="0"/>
                <a:cs typeface="Consolas" charset="0"/>
              </a:rPr>
              <a:t>compose</a:t>
            </a:r>
            <a:r>
              <a:rPr lang="de-DE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800" dirty="0" err="1">
                <a:latin typeface="Consolas" charset="0"/>
                <a:ea typeface="Consolas" charset="0"/>
                <a:cs typeface="Consolas" charset="0"/>
              </a:rPr>
              <a:t>releases</a:t>
            </a:r>
            <a:r>
              <a:rPr lang="de-DE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800" dirty="0" err="1">
                <a:latin typeface="Consolas" charset="0"/>
                <a:ea typeface="Consolas" charset="0"/>
                <a:cs typeface="Consolas" charset="0"/>
              </a:rPr>
              <a:t>download</a:t>
            </a:r>
            <a:r>
              <a:rPr lang="de-DE" sz="800" dirty="0">
                <a:latin typeface="Consolas" charset="0"/>
                <a:ea typeface="Consolas" charset="0"/>
                <a:cs typeface="Consolas" charset="0"/>
              </a:rPr>
              <a:t>/1.21.2/</a:t>
            </a:r>
            <a:r>
              <a:rPr lang="de-DE" sz="800" dirty="0" err="1">
                <a:latin typeface="Consolas" charset="0"/>
                <a:ea typeface="Consolas" charset="0"/>
                <a:cs typeface="Consolas" charset="0"/>
              </a:rPr>
              <a:t>docker-compose</a:t>
            </a:r>
            <a:r>
              <a:rPr lang="de-DE" sz="800" dirty="0">
                <a:latin typeface="Consolas" charset="0"/>
                <a:ea typeface="Consolas" charset="0"/>
                <a:cs typeface="Consolas" charset="0"/>
              </a:rPr>
              <a:t>-`</a:t>
            </a:r>
            <a:r>
              <a:rPr lang="de-DE" sz="800" dirty="0" err="1">
                <a:latin typeface="Consolas" charset="0"/>
                <a:ea typeface="Consolas" charset="0"/>
                <a:cs typeface="Consolas" charset="0"/>
              </a:rPr>
              <a:t>uname</a:t>
            </a:r>
            <a:r>
              <a:rPr lang="de-DE" sz="800" dirty="0">
                <a:latin typeface="Consolas" charset="0"/>
                <a:ea typeface="Consolas" charset="0"/>
                <a:cs typeface="Consolas" charset="0"/>
              </a:rPr>
              <a:t> -s`-`</a:t>
            </a:r>
            <a:r>
              <a:rPr lang="de-DE" sz="800" dirty="0" err="1">
                <a:latin typeface="Consolas" charset="0"/>
                <a:ea typeface="Consolas" charset="0"/>
                <a:cs typeface="Consolas" charset="0"/>
              </a:rPr>
              <a:t>uname</a:t>
            </a:r>
            <a:r>
              <a:rPr lang="de-DE" sz="800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800" dirty="0" err="1">
                <a:latin typeface="Consolas" charset="0"/>
                <a:ea typeface="Consolas" charset="0"/>
                <a:cs typeface="Consolas" charset="0"/>
              </a:rPr>
              <a:t>m`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-o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docker-compose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chmod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+x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docker-compose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udo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mv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docker-compose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local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docker-compose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0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Docker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  <a:hlinkClick r:id="rId2"/>
              </a:rPr>
              <a:t>https://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>stefanscherer.github.io/wsl/docker.sh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| sh</a:t>
            </a: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7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Create a Docker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  <a:hlinkClick r:id="rId2"/>
            </a:endParaRPr>
          </a:p>
          <a:p>
            <a:pPr marL="0" indent="0">
              <a:buNone/>
            </a:pPr>
            <a: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/>
            </a:r>
            <a:b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</a:b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docker-machine.exe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create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d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vmwareworkstation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default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06780" y="1599248"/>
            <a:ext cx="10515600" cy="1143952"/>
          </a:xfrm>
          <a:prstGeom prst="rect">
            <a:avLst/>
          </a:prstGeom>
          <a:solidFill>
            <a:srgbClr val="488FCB"/>
          </a:solidFill>
          <a:ln>
            <a:solidFill>
              <a:srgbClr val="488F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9" y="3113167"/>
            <a:ext cx="10958699" cy="31955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shell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1905520" y="4710927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>
                <a:solidFill>
                  <a:schemeClr val="bg1"/>
                </a:solidFill>
              </a:rPr>
              <a:t>CMD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077067" y="4710926"/>
            <a:ext cx="2037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dirty="0" err="1" smtClean="0">
                <a:solidFill>
                  <a:schemeClr val="bg1"/>
                </a:solidFill>
              </a:rPr>
              <a:t>PowerShell</a:t>
            </a:r>
            <a:endParaRPr lang="de-DE" sz="3200" dirty="0"/>
          </a:p>
        </p:txBody>
      </p:sp>
      <p:sp>
        <p:nvSpPr>
          <p:cNvPr id="15" name="Rechteck 14"/>
          <p:cNvSpPr/>
          <p:nvPr/>
        </p:nvSpPr>
        <p:spPr>
          <a:xfrm>
            <a:off x="9277871" y="4706977"/>
            <a:ext cx="974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smtClean="0">
                <a:solidFill>
                  <a:schemeClr val="bg1"/>
                </a:solidFill>
              </a:rPr>
              <a:t>bash</a:t>
            </a:r>
            <a:endParaRPr lang="de-DE" sz="3200" dirty="0"/>
          </a:p>
        </p:txBody>
      </p:sp>
      <p:sp>
        <p:nvSpPr>
          <p:cNvPr id="17" name="&quot;Nein&quot;-Symbol 16"/>
          <p:cNvSpPr/>
          <p:nvPr/>
        </p:nvSpPr>
        <p:spPr>
          <a:xfrm>
            <a:off x="1434047" y="4029197"/>
            <a:ext cx="1836698" cy="1836698"/>
          </a:xfrm>
          <a:prstGeom prst="noSmoking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&quot;Nein&quot;-Symbol 17"/>
          <p:cNvSpPr/>
          <p:nvPr/>
        </p:nvSpPr>
        <p:spPr>
          <a:xfrm>
            <a:off x="5177651" y="4029197"/>
            <a:ext cx="1836698" cy="1836698"/>
          </a:xfrm>
          <a:prstGeom prst="noSmoking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5287625" y="-1385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63" y="1858698"/>
            <a:ext cx="781104" cy="680835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67" y="1854829"/>
            <a:ext cx="2909371" cy="68470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4295963" y="3113167"/>
            <a:ext cx="3690475" cy="3372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8160721" y="2935994"/>
            <a:ext cx="3690475" cy="3372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555196" y="3020630"/>
            <a:ext cx="3690475" cy="3372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84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6" grpId="0" animBg="1"/>
      <p:bldP spid="19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a Docker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  <a:hlinkClick r:id="rId2"/>
            </a:endParaRPr>
          </a:p>
          <a:p>
            <a:pPr marL="0" indent="0">
              <a:buNone/>
            </a:pPr>
            <a: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/>
            </a:r>
            <a:br>
              <a:rPr lang="de-DE" sz="2400" dirty="0" smtClean="0">
                <a:latin typeface="Consolas" charset="0"/>
                <a:ea typeface="Consolas" charset="0"/>
                <a:cs typeface="Consolas" charset="0"/>
                <a:hlinkClick r:id="rId2"/>
              </a:rPr>
            </a:b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docker-machine.exe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shell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bash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| \</a:t>
            </a:r>
          </a:p>
          <a:p>
            <a:pPr marL="0" indent="0">
              <a:buNone/>
            </a:pP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sed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's,\\,/,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' | 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sed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'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s,C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:,/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mnt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c,g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>
              <a:buNone/>
            </a:pP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version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901995" y="2944565"/>
            <a:ext cx="9241465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de-DE" sz="240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dm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default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64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bind </a:t>
            </a:r>
            <a:r>
              <a:rPr lang="de-DE" dirty="0" err="1" smtClean="0"/>
              <a:t>mounts</a:t>
            </a:r>
            <a:r>
              <a:rPr lang="de-DE" dirty="0" smtClean="0"/>
              <a:t> in Docker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ea typeface="Consolas" charset="0"/>
                <a:cs typeface="Consolas" charset="0"/>
              </a:rPr>
              <a:t>Bind </a:t>
            </a:r>
            <a:r>
              <a:rPr lang="de-DE" sz="2400" dirty="0" err="1" smtClean="0">
                <a:ea typeface="Consolas" charset="0"/>
                <a:cs typeface="Consolas" charset="0"/>
              </a:rPr>
              <a:t>mounts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work</a:t>
            </a:r>
            <a:r>
              <a:rPr lang="de-DE" sz="2400" dirty="0" smtClean="0">
                <a:ea typeface="Consolas" charset="0"/>
                <a:cs typeface="Consolas" charset="0"/>
              </a:rPr>
              <a:t> in </a:t>
            </a:r>
            <a:r>
              <a:rPr lang="de-DE" sz="2400" dirty="0" err="1" smtClean="0">
                <a:ea typeface="Consolas" charset="0"/>
                <a:cs typeface="Consolas" charset="0"/>
              </a:rPr>
              <a:t>the</a:t>
            </a:r>
            <a:r>
              <a:rPr lang="de-DE" sz="2400" dirty="0" smtClean="0">
                <a:ea typeface="Consolas" charset="0"/>
                <a:cs typeface="Consolas" charset="0"/>
              </a:rPr>
              <a:t> Windows </a:t>
            </a:r>
            <a:r>
              <a:rPr lang="de-DE" sz="2400" dirty="0" err="1" smtClean="0">
                <a:ea typeface="Consolas" charset="0"/>
                <a:cs typeface="Consolas" charset="0"/>
              </a:rPr>
              <a:t>user‘s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directory</a:t>
            </a:r>
            <a:endParaRPr lang="de-DE" sz="2400" dirty="0" smtClean="0">
              <a:ea typeface="Consolas" charset="0"/>
              <a:cs typeface="Consolas" charset="0"/>
            </a:endParaRPr>
          </a:p>
          <a:p>
            <a:r>
              <a:rPr lang="de-DE" sz="2400" dirty="0" err="1" smtClean="0">
                <a:ea typeface="Consolas" charset="0"/>
                <a:cs typeface="Consolas" charset="0"/>
              </a:rPr>
              <a:t>Usable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with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the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shared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code</a:t>
            </a:r>
            <a:r>
              <a:rPr lang="de-DE" sz="2400" dirty="0" smtClean="0"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ea typeface="Consolas" charset="0"/>
                <a:cs typeface="Consolas" charset="0"/>
              </a:rPr>
              <a:t>folder</a:t>
            </a:r>
            <a:endParaRPr lang="de-DE" sz="2400" dirty="0" smtClean="0">
              <a:ea typeface="Consolas" charset="0"/>
              <a:cs typeface="Consolas" charset="0"/>
            </a:endParaRPr>
          </a:p>
          <a:p>
            <a:endParaRPr lang="de-DE" sz="2400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d ~/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code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run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-v $(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pwd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):/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test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>
                <a:latin typeface="Consolas" charset="0"/>
                <a:ea typeface="Consolas" charset="0"/>
                <a:cs typeface="Consolas" charset="0"/>
              </a:rPr>
              <a:t>bash</a:t>
            </a:r>
            <a:endParaRPr lang="de-DE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touch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test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/xxx</a:t>
            </a: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exit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ls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xxx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2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Start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stop</a:t>
            </a:r>
            <a:r>
              <a:rPr lang="de-DE" dirty="0" smtClean="0"/>
              <a:t> Docker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docker-machine.exe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start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default</a:t>
            </a:r>
            <a:endParaRPr lang="de-DE" sz="24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docker-machine.exe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stop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default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docker-machine.exe</a:t>
            </a:r>
            <a:r>
              <a:rPr lang="de-DE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ls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838200" y="1825625"/>
            <a:ext cx="3202172" cy="377625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algn="r">
              <a:buFont typeface="Arial"/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algn="r">
              <a:buFont typeface="Arial"/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dm</a:t>
            </a:r>
            <a:endParaRPr lang="de-DE" sz="2400" dirty="0" smtClean="0">
              <a:ea typeface="Consolas" charset="0"/>
              <a:cs typeface="Consolas" charset="0"/>
            </a:endParaRPr>
          </a:p>
          <a:p>
            <a:pPr marL="0" indent="0" algn="r">
              <a:buFont typeface="Arial"/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dm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algn="r">
              <a:buFont typeface="Arial"/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algn="r">
              <a:buFont typeface="Arial"/>
              <a:buNone/>
            </a:pPr>
            <a:r>
              <a:rPr lang="de-DE" sz="2400" dirty="0" err="1" smtClean="0">
                <a:latin typeface="Consolas" charset="0"/>
                <a:ea typeface="Consolas" charset="0"/>
                <a:cs typeface="Consolas" charset="0"/>
              </a:rPr>
              <a:t>dm</a:t>
            </a: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algn="r">
              <a:buFont typeface="Arial"/>
              <a:buNone/>
            </a:pPr>
            <a:endParaRPr lang="de-DE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6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3" name="Dreieck 2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.</a:t>
            </a:r>
            <a:r>
              <a:rPr lang="de-DE" dirty="0" err="1" smtClean="0"/>
              <a:t>dotfiles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Save </a:t>
            </a:r>
            <a:r>
              <a:rPr lang="de-DE" dirty="0" err="1" smtClean="0"/>
              <a:t>your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bashrc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smtClean="0"/>
              <a:t>et al </a:t>
            </a:r>
            <a:r>
              <a:rPr lang="de-DE" dirty="0" err="1"/>
              <a:t>f</a:t>
            </a:r>
            <a:r>
              <a:rPr lang="de-DE" dirty="0" err="1" smtClean="0"/>
              <a:t>iles</a:t>
            </a:r>
            <a:r>
              <a:rPr lang="de-DE" dirty="0" smtClean="0"/>
              <a:t> in a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endParaRPr lang="de-DE" dirty="0" smtClean="0"/>
          </a:p>
          <a:p>
            <a:r>
              <a:rPr lang="de-DE" dirty="0" err="1" smtClean="0"/>
              <a:t>Restore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in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VM‘s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in WSL</a:t>
            </a:r>
          </a:p>
          <a:p>
            <a:endParaRPr lang="de-DE" dirty="0"/>
          </a:p>
          <a:p>
            <a:r>
              <a:rPr lang="de-DE" dirty="0" err="1" smtClean="0"/>
              <a:t>Install</a:t>
            </a:r>
            <a:r>
              <a:rPr lang="de-DE" dirty="0"/>
              <a:t> </a:t>
            </a:r>
            <a:r>
              <a:rPr lang="de-DE" dirty="0" err="1" smtClean="0"/>
              <a:t>looks</a:t>
            </a:r>
            <a:r>
              <a:rPr lang="de-DE" dirty="0" smtClean="0"/>
              <a:t> like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cd ~/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code</a:t>
            </a:r>
            <a:endParaRPr lang="de-DE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clone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>
                <a:latin typeface="Consolas" charset="0"/>
                <a:ea typeface="Consolas" charset="0"/>
                <a:cs typeface="Consolas" charset="0"/>
                <a:hlinkClick r:id="rId3"/>
              </a:rPr>
              <a:t>https://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  <a:hlinkClick r:id="rId3"/>
              </a:rPr>
              <a:t>github.com/StefanScherer/dotfiles</a:t>
            </a:r>
            <a:endParaRPr lang="de-DE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dotfiles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 &amp;&amp; ./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sync.sh</a:t>
            </a:r>
            <a:endParaRPr lang="de-DE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9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62" y="5033323"/>
            <a:ext cx="3800890" cy="13617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.</a:t>
            </a:r>
            <a:r>
              <a:rPr lang="de-DE" dirty="0" err="1" smtClean="0"/>
              <a:t>dotfiles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/>
              <a:t>Aliases</a:t>
            </a:r>
            <a:endParaRPr lang="de-DE" b="1" dirty="0" smtClean="0"/>
          </a:p>
          <a:p>
            <a:pPr marL="457200" lvl="1" indent="0">
              <a:buNone/>
            </a:pP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z</a:t>
            </a:r>
            <a:r>
              <a:rPr lang="de-DE" dirty="0" smtClean="0"/>
              <a:t> - "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z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foo</a:t>
            </a:r>
            <a:r>
              <a:rPr lang="de-DE" dirty="0"/>
              <a:t>" - cd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frecent</a:t>
            </a:r>
            <a:r>
              <a:rPr lang="de-DE" dirty="0"/>
              <a:t> dir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foo</a:t>
            </a:r>
            <a:endParaRPr lang="de-DE" dirty="0"/>
          </a:p>
          <a:p>
            <a:pPr marL="457200" lvl="1" indent="0">
              <a:buNone/>
            </a:pP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..</a:t>
            </a:r>
            <a:r>
              <a:rPr lang="de-DE" dirty="0" smtClean="0"/>
              <a:t> -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/>
              <a:t>dir </a:t>
            </a:r>
            <a:r>
              <a:rPr lang="de-DE" dirty="0" err="1"/>
              <a:t>up</a:t>
            </a:r>
            <a:endParaRPr lang="de-DE" dirty="0"/>
          </a:p>
          <a:p>
            <a:pPr marL="457200" lvl="1" indent="0">
              <a:buNone/>
            </a:pP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/>
              <a:t>dirs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457200" lvl="1" indent="0">
              <a:buNone/>
            </a:pP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....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dirs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457200" lvl="1" indent="0">
              <a:buNone/>
            </a:pP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.....</a:t>
            </a: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four</a:t>
            </a:r>
            <a:r>
              <a:rPr lang="de-DE" dirty="0" smtClean="0"/>
              <a:t> </a:t>
            </a:r>
            <a:r>
              <a:rPr lang="de-DE" dirty="0" err="1"/>
              <a:t>dirs</a:t>
            </a:r>
            <a:r>
              <a:rPr lang="de-DE" dirty="0"/>
              <a:t> </a:t>
            </a:r>
            <a:r>
              <a:rPr lang="de-DE" dirty="0" err="1" smtClean="0"/>
              <a:t>up</a:t>
            </a:r>
            <a:endParaRPr lang="de-DE" dirty="0" smtClean="0"/>
          </a:p>
          <a:p>
            <a:pPr lvl="1"/>
            <a:endParaRPr lang="de-DE" dirty="0"/>
          </a:p>
          <a:p>
            <a:pPr marL="457200" lvl="1" indent="0">
              <a:buNone/>
            </a:pP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dm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start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dirty="0" smtClean="0">
                <a:ea typeface="Consolas" charset="0"/>
                <a:cs typeface="Consolas" charset="0"/>
              </a:rPr>
              <a:t>Docker </a:t>
            </a:r>
            <a:r>
              <a:rPr lang="de-DE" dirty="0" err="1" smtClean="0">
                <a:ea typeface="Consolas" charset="0"/>
                <a:cs typeface="Consolas" charset="0"/>
              </a:rPr>
              <a:t>Machine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shortcuts</a:t>
            </a:r>
            <a:endParaRPr lang="de-DE" dirty="0"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dm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default</a:t>
            </a:r>
            <a:endParaRPr lang="de-DE" b="1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dm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stop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default</a:t>
            </a:r>
            <a:endParaRPr lang="de-DE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de-DE" dirty="0">
              <a:ea typeface="Consolas" charset="0"/>
              <a:cs typeface="Consolas" charset="0"/>
            </a:endParaRPr>
          </a:p>
        </p:txBody>
      </p:sp>
      <p:sp>
        <p:nvSpPr>
          <p:cNvPr id="6" name="Dreieck 5"/>
          <p:cNvSpPr/>
          <p:nvPr/>
        </p:nvSpPr>
        <p:spPr>
          <a:xfrm>
            <a:off x="9944100" y="5601880"/>
            <a:ext cx="2247900" cy="1264444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09" y="5863166"/>
            <a:ext cx="820294" cy="16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0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ieck 3"/>
          <p:cNvSpPr/>
          <p:nvPr/>
        </p:nvSpPr>
        <p:spPr>
          <a:xfrm flipV="1"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reieck 4"/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8" y="854764"/>
            <a:ext cx="1413959" cy="123245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37" y="854764"/>
            <a:ext cx="5233111" cy="123158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06" y="4669346"/>
            <a:ext cx="4601818" cy="164873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324" y="4669346"/>
            <a:ext cx="820294" cy="164873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3" y="2402958"/>
            <a:ext cx="5279365" cy="39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414"/>
            <a:ext cx="12191999" cy="74115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1044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r"/>
            <a:r>
              <a:rPr lang="de-DE" sz="6000" dirty="0" err="1" smtClean="0">
                <a:solidFill>
                  <a:schemeClr val="bg1"/>
                </a:solidFill>
              </a:rPr>
              <a:t>Questions</a:t>
            </a:r>
            <a:r>
              <a:rPr lang="de-DE" sz="6000" dirty="0" smtClean="0">
                <a:solidFill>
                  <a:schemeClr val="bg1"/>
                </a:solidFill>
              </a:rPr>
              <a:t>?</a:t>
            </a:r>
            <a:br>
              <a:rPr lang="de-DE" sz="6000" dirty="0" smtClean="0">
                <a:solidFill>
                  <a:schemeClr val="bg1"/>
                </a:solidFill>
              </a:rPr>
            </a:br>
            <a:r>
              <a:rPr lang="de-DE" sz="6000" dirty="0" err="1" smtClean="0">
                <a:solidFill>
                  <a:schemeClr val="bg1"/>
                </a:solidFill>
              </a:rPr>
              <a:t>Thank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you</a:t>
            </a:r>
            <a:r>
              <a:rPr lang="de-DE" sz="6000" dirty="0" smtClean="0">
                <a:solidFill>
                  <a:schemeClr val="bg1"/>
                </a:solidFill>
              </a:rPr>
              <a:t>!</a:t>
            </a:r>
            <a:endParaRPr lang="de-DE" sz="6000" dirty="0">
              <a:solidFill>
                <a:schemeClr val="bg1"/>
              </a:solidFill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838200" y="4742121"/>
            <a:ext cx="10515600" cy="1991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Stefan Scherer</a:t>
            </a:r>
            <a:br>
              <a:rPr lang="de-DE" sz="40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de-DE" sz="40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@</a:t>
            </a:r>
            <a:r>
              <a:rPr lang="de-DE" sz="4000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stefscherer</a:t>
            </a:r>
            <a:endParaRPr lang="de-DE" sz="4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742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Windows Subsystem </a:t>
            </a:r>
            <a:r>
              <a:rPr lang="de-DE" dirty="0" err="1" smtClean="0"/>
              <a:t>for</a:t>
            </a:r>
            <a:r>
              <a:rPr lang="de-DE" dirty="0" smtClean="0"/>
              <a:t> Linux</a:t>
            </a:r>
          </a:p>
          <a:p>
            <a:r>
              <a:rPr lang="de-DE" dirty="0" smtClean="0"/>
              <a:t>Run Linux </a:t>
            </a:r>
            <a:r>
              <a:rPr lang="de-DE" dirty="0" err="1" smtClean="0"/>
              <a:t>binaries</a:t>
            </a:r>
            <a:r>
              <a:rPr lang="de-DE" dirty="0" smtClean="0"/>
              <a:t> on Windows</a:t>
            </a:r>
          </a:p>
          <a:p>
            <a:r>
              <a:rPr lang="de-DE" dirty="0" smtClean="0"/>
              <a:t>Not just like </a:t>
            </a:r>
            <a:r>
              <a:rPr lang="de-DE" dirty="0" err="1" smtClean="0"/>
              <a:t>Cygwin</a:t>
            </a:r>
            <a:endParaRPr lang="de-DE" dirty="0" smtClean="0"/>
          </a:p>
          <a:p>
            <a:r>
              <a:rPr lang="de-DE" dirty="0" smtClean="0"/>
              <a:t>Real ELF </a:t>
            </a:r>
            <a:r>
              <a:rPr lang="de-DE" dirty="0" err="1" smtClean="0"/>
              <a:t>binaries</a:t>
            </a:r>
            <a:r>
              <a:rPr lang="de-DE" dirty="0" smtClean="0"/>
              <a:t>, </a:t>
            </a:r>
            <a:r>
              <a:rPr lang="de-DE" dirty="0" err="1" smtClean="0"/>
              <a:t>packages</a:t>
            </a:r>
            <a:r>
              <a:rPr lang="de-DE" dirty="0" smtClean="0"/>
              <a:t>, ...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WSL?</a:t>
            </a:r>
            <a:endParaRPr lang="de-DE" dirty="0"/>
          </a:p>
        </p:txBody>
      </p:sp>
      <p:sp>
        <p:nvSpPr>
          <p:cNvPr id="7" name="Dreieck 6"/>
          <p:cNvSpPr/>
          <p:nvPr/>
        </p:nvSpPr>
        <p:spPr>
          <a:xfrm flipV="1">
            <a:off x="5872125" y="1825625"/>
            <a:ext cx="5481675" cy="3083442"/>
          </a:xfrm>
          <a:prstGeom prst="triangle">
            <a:avLst>
              <a:gd name="adj" fmla="val 0"/>
            </a:avLst>
          </a:prstGeom>
          <a:solidFill>
            <a:srgbClr val="48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reieck 8"/>
          <p:cNvSpPr/>
          <p:nvPr/>
        </p:nvSpPr>
        <p:spPr>
          <a:xfrm>
            <a:off x="5872125" y="1825625"/>
            <a:ext cx="5481675" cy="3083442"/>
          </a:xfrm>
          <a:prstGeom prst="triangle">
            <a:avLst>
              <a:gd name="adj" fmla="val 100000"/>
            </a:avLst>
          </a:prstGeom>
          <a:solidFill>
            <a:srgbClr val="DC4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58" y="2264920"/>
            <a:ext cx="732661" cy="63861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19" y="2344076"/>
            <a:ext cx="2106104" cy="49566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37" y="3864856"/>
            <a:ext cx="2320982" cy="831559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19" y="3864856"/>
            <a:ext cx="413725" cy="8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WSL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44" y="482083"/>
            <a:ext cx="6746744" cy="5905127"/>
          </a:xfrm>
        </p:spPr>
      </p:pic>
      <p:sp>
        <p:nvSpPr>
          <p:cNvPr id="8" name="Textfeld 7"/>
          <p:cNvSpPr txBox="1"/>
          <p:nvPr/>
        </p:nvSpPr>
        <p:spPr>
          <a:xfrm>
            <a:off x="574382" y="2129881"/>
            <a:ext cx="46946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Open Control Panel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Turn Windows </a:t>
            </a:r>
            <a:r>
              <a:rPr lang="de-DE" dirty="0" err="1" smtClean="0"/>
              <a:t>features</a:t>
            </a:r>
            <a:r>
              <a:rPr lang="de-DE" dirty="0" smtClean="0"/>
              <a:t> on </a:t>
            </a:r>
            <a:r>
              <a:rPr lang="de-DE" dirty="0" err="1" smtClean="0"/>
              <a:t>or</a:t>
            </a:r>
            <a:r>
              <a:rPr lang="de-DE" dirty="0" smtClean="0"/>
              <a:t> off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Select Windows Subsystem </a:t>
            </a:r>
            <a:r>
              <a:rPr lang="de-DE" dirty="0" err="1" smtClean="0"/>
              <a:t>for</a:t>
            </a:r>
            <a:r>
              <a:rPr lang="de-DE" dirty="0" smtClean="0"/>
              <a:t> Linux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Open Admin </a:t>
            </a:r>
            <a:r>
              <a:rPr lang="de-DE" dirty="0" err="1" smtClean="0"/>
              <a:t>PowerShell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Enable-WindowsOptionalFeature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`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-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Online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FeatureName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`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Microsoft-Windows-Subsystem-Linux</a:t>
            </a:r>
          </a:p>
          <a:p>
            <a:endParaRPr lang="de-DE" dirty="0" smtClean="0"/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Reboot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5992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28" y="207962"/>
            <a:ext cx="9856744" cy="6390333"/>
          </a:xfrm>
        </p:spPr>
      </p:pic>
    </p:spTree>
    <p:extLst>
      <p:ext uri="{BB962C8B-B14F-4D97-AF65-F5344CB8AC3E}">
        <p14:creationId xmlns:p14="http://schemas.microsoft.com/office/powerpoint/2010/main" val="142597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Install</a:t>
            </a:r>
            <a:r>
              <a:rPr lang="de-DE" dirty="0" smtClean="0"/>
              <a:t> Ubuntu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hlinkClick r:id="rId2"/>
              </a:rPr>
              <a:t>https://www.microsoft.com/de-de/store/p/ubuntu/9nblggh4msv6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31" y="2830513"/>
            <a:ext cx="2852738" cy="28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8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Ubuntu </a:t>
            </a:r>
            <a:r>
              <a:rPr lang="de-DE" dirty="0" err="1" smtClean="0"/>
              <a:t>shell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2000249"/>
            <a:ext cx="5588000" cy="29718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88" y="2000249"/>
            <a:ext cx="7569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Microsoft Macintosh PowerPoint</Application>
  <PresentationFormat>Breitbild</PresentationFormat>
  <Paragraphs>230</Paragraphs>
  <Slides>47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Consolas</vt:lpstr>
      <vt:lpstr>Mangal</vt:lpstr>
      <vt:lpstr>Arial</vt:lpstr>
      <vt:lpstr>Office-Design</vt:lpstr>
      <vt:lpstr>Setup a Dev environment  that Feels like $HOME</vt:lpstr>
      <vt:lpstr>PowerPoint-Präsentation</vt:lpstr>
      <vt:lpstr>Agenda</vt:lpstr>
      <vt:lpstr>Choose your shell</vt:lpstr>
      <vt:lpstr>What is WSL?</vt:lpstr>
      <vt:lpstr>Install WSL</vt:lpstr>
      <vt:lpstr>PowerPoint-Präsentation</vt:lpstr>
      <vt:lpstr>Install Ubuntu</vt:lpstr>
      <vt:lpstr>First Ubuntu shell</vt:lpstr>
      <vt:lpstr>PowerPoint-Präsentation</vt:lpstr>
      <vt:lpstr>PowerPoint-Präsentation</vt:lpstr>
      <vt:lpstr>PowerPoint-Präsentation</vt:lpstr>
      <vt:lpstr>Feeling at $HOME?</vt:lpstr>
      <vt:lpstr>Coming $HOME</vt:lpstr>
      <vt:lpstr>Coming $HOME – the lazy way</vt:lpstr>
      <vt:lpstr>Feeling at $HOME!</vt:lpstr>
      <vt:lpstr>PowerPoint-Präsentation</vt:lpstr>
      <vt:lpstr>Activate metadata for chmod/chown</vt:lpstr>
      <vt:lpstr>Shared code folder</vt:lpstr>
      <vt:lpstr>Install editors of choice</vt:lpstr>
      <vt:lpstr>Happy coding</vt:lpstr>
      <vt:lpstr>PowerPoint-Präsentation</vt:lpstr>
      <vt:lpstr>PowerPoint-Präsentation</vt:lpstr>
      <vt:lpstr>PowerPoint-Präsentation</vt:lpstr>
      <vt:lpstr>Install VMware and Vagrant utility</vt:lpstr>
      <vt:lpstr>Prepare Windows – the lazy way</vt:lpstr>
      <vt:lpstr>Install Vagrant in WSL</vt:lpstr>
      <vt:lpstr>Prepare Vagrant VMware</vt:lpstr>
      <vt:lpstr>Patch Vagrant 2.1.0 for VMware</vt:lpstr>
      <vt:lpstr>Install Vagrant VMware – the lazy way</vt:lpstr>
      <vt:lpstr>Run Vagrant boxes</vt:lpstr>
      <vt:lpstr>Use shared folders</vt:lpstr>
      <vt:lpstr>PowerPoint-Präsentation</vt:lpstr>
      <vt:lpstr>PowerPoint-Präsentation</vt:lpstr>
      <vt:lpstr>PowerPoint-Präsentation</vt:lpstr>
      <vt:lpstr>Install Docker Machine</vt:lpstr>
      <vt:lpstr>Install Docker CLI and Compose</vt:lpstr>
      <vt:lpstr>Install Docker tools – the lazy way</vt:lpstr>
      <vt:lpstr>Create a Docker Machine</vt:lpstr>
      <vt:lpstr>Switch to a Docker Machine</vt:lpstr>
      <vt:lpstr>Use bind mounts in Docker</vt:lpstr>
      <vt:lpstr>Start and stop Docker Machine</vt:lpstr>
      <vt:lpstr>PowerPoint-Präsentation</vt:lpstr>
      <vt:lpstr>What are .dotfiles?</vt:lpstr>
      <vt:lpstr>What are .dotfiles?</vt:lpstr>
      <vt:lpstr>PowerPoint-Präsentation</vt:lpstr>
      <vt:lpstr>Questions? Thank you!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 a dev environment that feels like $HOME</dc:title>
  <dc:creator>Stefan Scherer</dc:creator>
  <cp:lastModifiedBy>Stefan Scherer</cp:lastModifiedBy>
  <cp:revision>81</cp:revision>
  <dcterms:created xsi:type="dcterms:W3CDTF">2018-05-03T05:49:05Z</dcterms:created>
  <dcterms:modified xsi:type="dcterms:W3CDTF">2018-06-14T18:34:01Z</dcterms:modified>
</cp:coreProperties>
</file>